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T Sans Narrow"/>
      <p:regular r:id="rId31"/>
      <p:bold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22A41B7-E973-46F6-8116-EF788C5049BE}">
  <a:tblStyle styleId="{822A41B7-E973-46F6-8116-EF788C5049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Narrow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PTSansNarrow-bold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f244b4ef5_0_2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f244b4ef5_0_2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cd534c2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cd534c2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f244b4ef5_0_2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f244b4ef5_0_2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f244b4ef5_0_2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f244b4ef5_0_2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f244b4ef5_0_2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f244b4ef5_0_2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f244b4ef5_0_2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f244b4ef5_0_2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f244b4ef5_0_2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f244b4ef5_0_2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f244b4ef5_0_2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f244b4ef5_0_2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054ca80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054ca80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f244b4ef5_0_2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f244b4ef5_0_2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f244b4e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f244b4e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f244b4ef5_0_2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f244b4ef5_0_2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038938b8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038938b8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f244b4ef5_0_2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4f244b4ef5_0_2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79400" rtl="0" algn="l">
              <a:lnSpc>
                <a:spcPct val="142857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f244b4ef5_0_2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f244b4ef5_0_2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038938b8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038938b8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f244b4ef5_0_2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4f244b4ef5_0_2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f244b4ef5_0_2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f244b4ef5_0_2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f244b4ef5_0_2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f244b4ef5_0_2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f244b4ef5_0_2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f244b4ef5_0_2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f244b4ef5_0_2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f244b4ef5_0_2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f244b4ef5_0_2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f244b4ef5_0_2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f244b4ef5_0_2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f244b4ef5_0_2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038938b8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038938b8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Dimensionality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DSGT Hackalytics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https://tinyurl.com/y44q462j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Selection: Intuitive</a:t>
            </a:r>
            <a:endParaRPr/>
          </a:p>
        </p:txBody>
      </p:sp>
      <p:sp>
        <p:nvSpPr>
          <p:cNvPr id="274" name="Google Shape;274;p22"/>
          <p:cNvSpPr txBox="1"/>
          <p:nvPr>
            <p:ph idx="1" type="body"/>
          </p:nvPr>
        </p:nvSpPr>
        <p:spPr>
          <a:xfrm>
            <a:off x="311700" y="1266325"/>
            <a:ext cx="4129800" cy="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Forward feature selection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Backward feature elimination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22"/>
          <p:cNvPicPr preferRelativeResize="0"/>
          <p:nvPr/>
        </p:nvPicPr>
        <p:blipFill rotWithShape="1">
          <a:blip r:embed="rId3">
            <a:alphaModFix/>
          </a:blip>
          <a:srcRect b="17858" l="0" r="0" t="21809"/>
          <a:stretch/>
        </p:blipFill>
        <p:spPr>
          <a:xfrm>
            <a:off x="677000" y="2647375"/>
            <a:ext cx="4779975" cy="1441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6" name="Google Shape;276;p22"/>
          <p:cNvGraphicFramePr/>
          <p:nvPr/>
        </p:nvGraphicFramePr>
        <p:xfrm>
          <a:off x="6629525" y="16096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{822A41B7-E973-46F6-8116-EF788C5049BE}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7" name="Google Shape;277;p22"/>
          <p:cNvGraphicFramePr/>
          <p:nvPr/>
        </p:nvGraphicFramePr>
        <p:xfrm>
          <a:off x="6629525" y="20756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{822A41B7-E973-46F6-8116-EF788C5049BE}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8" name="Google Shape;278;p22"/>
          <p:cNvGraphicFramePr/>
          <p:nvPr/>
        </p:nvGraphicFramePr>
        <p:xfrm>
          <a:off x="6629525" y="25416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{822A41B7-E973-46F6-8116-EF788C5049BE}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9" name="Google Shape;279;p22"/>
          <p:cNvGraphicFramePr/>
          <p:nvPr/>
        </p:nvGraphicFramePr>
        <p:xfrm>
          <a:off x="6629525" y="30348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{822A41B7-E973-46F6-8116-EF788C5049BE}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0" name="Google Shape;280;p22"/>
          <p:cNvGraphicFramePr/>
          <p:nvPr/>
        </p:nvGraphicFramePr>
        <p:xfrm>
          <a:off x="6629525" y="35440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{822A41B7-E973-46F6-8116-EF788C5049BE}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1" name="Google Shape;281;p22"/>
          <p:cNvGraphicFramePr/>
          <p:nvPr/>
        </p:nvGraphicFramePr>
        <p:xfrm>
          <a:off x="6629525" y="40452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{822A41B7-E973-46F6-8116-EF788C5049BE}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282" name="Google Shape;282;p22"/>
          <p:cNvSpPr/>
          <p:nvPr/>
        </p:nvSpPr>
        <p:spPr>
          <a:xfrm rot="5400000">
            <a:off x="5167025" y="2771800"/>
            <a:ext cx="2294100" cy="292200"/>
          </a:xfrm>
          <a:prstGeom prst="rightArrow">
            <a:avLst>
              <a:gd fmla="val 27429" name="adj1"/>
              <a:gd fmla="val 45807" name="adj2"/>
            </a:avLst>
          </a:prstGeom>
          <a:solidFill>
            <a:srgbClr val="FCE5CD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Breakdown</a:t>
            </a:r>
            <a:endParaRPr/>
          </a:p>
        </p:txBody>
      </p:sp>
      <p:graphicFrame>
        <p:nvGraphicFramePr>
          <p:cNvPr id="288" name="Google Shape;288;p23"/>
          <p:cNvGraphicFramePr/>
          <p:nvPr/>
        </p:nvGraphicFramePr>
        <p:xfrm>
          <a:off x="952500" y="140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{822A41B7-E973-46F6-8116-EF788C5049BE}</a:tableStyleId>
              </a:tblPr>
              <a:tblGrid>
                <a:gridCol w="1800950"/>
                <a:gridCol w="3025050"/>
                <a:gridCol w="2413000"/>
              </a:tblGrid>
              <a:tr h="446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Feature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1E8D9">
                        <a:alpha val="5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Definition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1E8D9">
                        <a:alpha val="5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Equation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1E8D9">
                        <a:alpha val="55380"/>
                      </a:srgbClr>
                    </a:solidFill>
                  </a:tcPr>
                </a:tc>
              </a:tr>
              <a:tr h="44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How spread out data is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Covariance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Variance between samples (problem: units)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Independance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Variables do not depend on </a:t>
                      </a:r>
                      <a:r>
                        <a:rPr lang="en"/>
                        <a:t>each other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Correlation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Normalized covariance (units)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89" name="Google Shape;2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1212" y="3297150"/>
            <a:ext cx="2201575" cy="349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512" y="3826425"/>
            <a:ext cx="1771787" cy="5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6087" y="2456062"/>
            <a:ext cx="1965049" cy="6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6499" y="1897075"/>
            <a:ext cx="1204575" cy="4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Selection: Intuitive</a:t>
            </a:r>
            <a:endParaRPr/>
          </a:p>
        </p:txBody>
      </p:sp>
      <p:sp>
        <p:nvSpPr>
          <p:cNvPr id="298" name="Google Shape;298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Missing value ratio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Missing entries → potentially unreliable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Low variance filter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Drop those with low variance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High correlation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Encapsulate same information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Selection: Intuitive</a:t>
            </a:r>
            <a:endParaRPr/>
          </a:p>
        </p:txBody>
      </p:sp>
      <p:sp>
        <p:nvSpPr>
          <p:cNvPr id="304" name="Google Shape;304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Random forest regressor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Outputs feature importance graph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Visualize which features contribute most</a:t>
            </a:r>
            <a:endParaRPr/>
          </a:p>
        </p:txBody>
      </p:sp>
      <p:pic>
        <p:nvPicPr>
          <p:cNvPr id="305" name="Google Shape;3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674" y="1623688"/>
            <a:ext cx="3469525" cy="283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549" y="2645450"/>
            <a:ext cx="3158750" cy="18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Extraction: Advanced Methods</a:t>
            </a:r>
            <a:endParaRPr/>
          </a:p>
        </p:txBody>
      </p:sp>
      <p:sp>
        <p:nvSpPr>
          <p:cNvPr id="312" name="Google Shape;312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PCA (and variants)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Manifold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t-SNE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SVD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Factor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Independent</a:t>
            </a:r>
            <a:r>
              <a:rPr lang="en"/>
              <a:t> component </a:t>
            </a:r>
            <a:r>
              <a:rPr lang="en"/>
              <a:t>analysis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vs Nonlinear</a:t>
            </a:r>
            <a:endParaRPr/>
          </a:p>
        </p:txBody>
      </p:sp>
      <p:sp>
        <p:nvSpPr>
          <p:cNvPr id="318" name="Google Shape;318;p27"/>
          <p:cNvSpPr txBox="1"/>
          <p:nvPr>
            <p:ph idx="1" type="body"/>
          </p:nvPr>
        </p:nvSpPr>
        <p:spPr>
          <a:xfrm>
            <a:off x="311700" y="1266325"/>
            <a:ext cx="8520600" cy="10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Separability</a:t>
            </a:r>
            <a:r>
              <a:rPr lang="en"/>
              <a:t> by hyperplane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Property that dictates which algorithms suit your data</a:t>
            </a:r>
            <a:endParaRPr/>
          </a:p>
        </p:txBody>
      </p:sp>
      <p:cxnSp>
        <p:nvCxnSpPr>
          <p:cNvPr id="319" name="Google Shape;319;p27"/>
          <p:cNvCxnSpPr/>
          <p:nvPr/>
        </p:nvCxnSpPr>
        <p:spPr>
          <a:xfrm>
            <a:off x="596700" y="3446682"/>
            <a:ext cx="24300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27"/>
          <p:cNvCxnSpPr/>
          <p:nvPr/>
        </p:nvCxnSpPr>
        <p:spPr>
          <a:xfrm rot="10800000">
            <a:off x="1744768" y="2571931"/>
            <a:ext cx="5100" cy="177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27"/>
          <p:cNvCxnSpPr/>
          <p:nvPr/>
        </p:nvCxnSpPr>
        <p:spPr>
          <a:xfrm>
            <a:off x="3400804" y="3439920"/>
            <a:ext cx="24300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27"/>
          <p:cNvCxnSpPr/>
          <p:nvPr/>
        </p:nvCxnSpPr>
        <p:spPr>
          <a:xfrm rot="10800000">
            <a:off x="4548872" y="2565170"/>
            <a:ext cx="5100" cy="177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/>
          <p:nvPr/>
        </p:nvSpPr>
        <p:spPr>
          <a:xfrm>
            <a:off x="1300983" y="2885184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7"/>
          <p:cNvSpPr/>
          <p:nvPr/>
        </p:nvSpPr>
        <p:spPr>
          <a:xfrm>
            <a:off x="1442699" y="3023031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7"/>
          <p:cNvSpPr/>
          <p:nvPr/>
        </p:nvSpPr>
        <p:spPr>
          <a:xfrm>
            <a:off x="1584416" y="3160879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"/>
          <p:cNvSpPr/>
          <p:nvPr/>
        </p:nvSpPr>
        <p:spPr>
          <a:xfrm>
            <a:off x="1442723" y="3436574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7"/>
          <p:cNvSpPr/>
          <p:nvPr/>
        </p:nvSpPr>
        <p:spPr>
          <a:xfrm>
            <a:off x="1593634" y="296794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2203380" y="3298726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7"/>
          <p:cNvSpPr/>
          <p:nvPr/>
        </p:nvSpPr>
        <p:spPr>
          <a:xfrm>
            <a:off x="1259811" y="3298726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7"/>
          <p:cNvSpPr/>
          <p:nvPr/>
        </p:nvSpPr>
        <p:spPr>
          <a:xfrm>
            <a:off x="1960746" y="32437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7"/>
          <p:cNvSpPr/>
          <p:nvPr/>
        </p:nvSpPr>
        <p:spPr>
          <a:xfrm>
            <a:off x="1916669" y="2766444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7"/>
          <p:cNvSpPr/>
          <p:nvPr/>
        </p:nvSpPr>
        <p:spPr>
          <a:xfrm>
            <a:off x="2009566" y="296794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2345097" y="3436574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7"/>
          <p:cNvSpPr/>
          <p:nvPr/>
        </p:nvSpPr>
        <p:spPr>
          <a:xfrm>
            <a:off x="2161233" y="359965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7"/>
          <p:cNvSpPr/>
          <p:nvPr/>
        </p:nvSpPr>
        <p:spPr>
          <a:xfrm>
            <a:off x="1765305" y="3415860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7"/>
          <p:cNvSpPr/>
          <p:nvPr/>
        </p:nvSpPr>
        <p:spPr>
          <a:xfrm>
            <a:off x="1858202" y="359965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7"/>
          <p:cNvSpPr/>
          <p:nvPr/>
        </p:nvSpPr>
        <p:spPr>
          <a:xfrm>
            <a:off x="1858202" y="3783453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996185" y="3243777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7"/>
          <p:cNvSpPr/>
          <p:nvPr/>
        </p:nvSpPr>
        <p:spPr>
          <a:xfrm>
            <a:off x="1458345" y="3795167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7"/>
          <p:cNvSpPr/>
          <p:nvPr/>
        </p:nvSpPr>
        <p:spPr>
          <a:xfrm>
            <a:off x="1700770" y="3866216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7"/>
          <p:cNvSpPr/>
          <p:nvPr/>
        </p:nvSpPr>
        <p:spPr>
          <a:xfrm>
            <a:off x="1593634" y="3519336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7"/>
          <p:cNvSpPr/>
          <p:nvPr/>
        </p:nvSpPr>
        <p:spPr>
          <a:xfrm>
            <a:off x="1440793" y="3288754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965591" y="3519336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7"/>
          <p:cNvSpPr/>
          <p:nvPr/>
        </p:nvSpPr>
        <p:spPr>
          <a:xfrm>
            <a:off x="1204145" y="3519472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7"/>
          <p:cNvSpPr/>
          <p:nvPr/>
        </p:nvSpPr>
        <p:spPr>
          <a:xfrm>
            <a:off x="1300983" y="3637239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7"/>
          <p:cNvSpPr/>
          <p:nvPr/>
        </p:nvSpPr>
        <p:spPr>
          <a:xfrm>
            <a:off x="1058488" y="3866216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7"/>
          <p:cNvSpPr/>
          <p:nvPr/>
        </p:nvSpPr>
        <p:spPr>
          <a:xfrm>
            <a:off x="1458345" y="3967250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1584416" y="4114075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7"/>
          <p:cNvSpPr/>
          <p:nvPr/>
        </p:nvSpPr>
        <p:spPr>
          <a:xfrm>
            <a:off x="1916669" y="3967250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7"/>
          <p:cNvSpPr/>
          <p:nvPr/>
        </p:nvSpPr>
        <p:spPr>
          <a:xfrm>
            <a:off x="1858202" y="4259769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7"/>
          <p:cNvSpPr/>
          <p:nvPr/>
        </p:nvSpPr>
        <p:spPr>
          <a:xfrm>
            <a:off x="2232091" y="3875352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7"/>
          <p:cNvSpPr/>
          <p:nvPr/>
        </p:nvSpPr>
        <p:spPr>
          <a:xfrm>
            <a:off x="2058386" y="4105097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2161233" y="4259769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4" name="Google Shape;354;p27"/>
          <p:cNvCxnSpPr/>
          <p:nvPr/>
        </p:nvCxnSpPr>
        <p:spPr>
          <a:xfrm>
            <a:off x="6281101" y="3467500"/>
            <a:ext cx="24300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27"/>
          <p:cNvCxnSpPr/>
          <p:nvPr/>
        </p:nvCxnSpPr>
        <p:spPr>
          <a:xfrm rot="10800000">
            <a:off x="7429170" y="2592750"/>
            <a:ext cx="5100" cy="177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27"/>
          <p:cNvSpPr/>
          <p:nvPr/>
        </p:nvSpPr>
        <p:spPr>
          <a:xfrm>
            <a:off x="4336834" y="3214536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7"/>
          <p:cNvSpPr/>
          <p:nvPr/>
        </p:nvSpPr>
        <p:spPr>
          <a:xfrm>
            <a:off x="4489234" y="3366936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7"/>
          <p:cNvSpPr/>
          <p:nvPr/>
        </p:nvSpPr>
        <p:spPr>
          <a:xfrm>
            <a:off x="4243834" y="3327236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7"/>
          <p:cNvSpPr/>
          <p:nvPr/>
        </p:nvSpPr>
        <p:spPr>
          <a:xfrm>
            <a:off x="4694971" y="3214536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7"/>
          <p:cNvSpPr/>
          <p:nvPr/>
        </p:nvSpPr>
        <p:spPr>
          <a:xfrm>
            <a:off x="4643696" y="3637261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7"/>
          <p:cNvSpPr/>
          <p:nvPr/>
        </p:nvSpPr>
        <p:spPr>
          <a:xfrm>
            <a:off x="4694984" y="3425899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7"/>
          <p:cNvSpPr/>
          <p:nvPr/>
        </p:nvSpPr>
        <p:spPr>
          <a:xfrm>
            <a:off x="4316671" y="3554461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7"/>
          <p:cNvSpPr/>
          <p:nvPr/>
        </p:nvSpPr>
        <p:spPr>
          <a:xfrm>
            <a:off x="4515909" y="3160886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7"/>
          <p:cNvSpPr/>
          <p:nvPr/>
        </p:nvSpPr>
        <p:spPr>
          <a:xfrm>
            <a:off x="4443759" y="3720061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7"/>
          <p:cNvSpPr/>
          <p:nvPr/>
        </p:nvSpPr>
        <p:spPr>
          <a:xfrm>
            <a:off x="4848446" y="3519486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7"/>
          <p:cNvSpPr/>
          <p:nvPr/>
        </p:nvSpPr>
        <p:spPr>
          <a:xfrm>
            <a:off x="4816271" y="3285086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7"/>
          <p:cNvSpPr/>
          <p:nvPr/>
        </p:nvSpPr>
        <p:spPr>
          <a:xfrm>
            <a:off x="4094346" y="36247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7"/>
          <p:cNvSpPr/>
          <p:nvPr/>
        </p:nvSpPr>
        <p:spPr>
          <a:xfrm>
            <a:off x="4246746" y="37771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7"/>
          <p:cNvSpPr/>
          <p:nvPr/>
        </p:nvSpPr>
        <p:spPr>
          <a:xfrm>
            <a:off x="4124771" y="31608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7"/>
          <p:cNvSpPr/>
          <p:nvPr/>
        </p:nvSpPr>
        <p:spPr>
          <a:xfrm>
            <a:off x="4643696" y="3003152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7"/>
          <p:cNvSpPr/>
          <p:nvPr/>
        </p:nvSpPr>
        <p:spPr>
          <a:xfrm>
            <a:off x="5068146" y="3682452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7"/>
          <p:cNvSpPr/>
          <p:nvPr/>
        </p:nvSpPr>
        <p:spPr>
          <a:xfrm>
            <a:off x="4941446" y="31608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7"/>
          <p:cNvSpPr/>
          <p:nvPr/>
        </p:nvSpPr>
        <p:spPr>
          <a:xfrm>
            <a:off x="4830634" y="383592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7"/>
          <p:cNvSpPr/>
          <p:nvPr/>
        </p:nvSpPr>
        <p:spPr>
          <a:xfrm>
            <a:off x="5011071" y="34022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7"/>
          <p:cNvSpPr/>
          <p:nvPr/>
        </p:nvSpPr>
        <p:spPr>
          <a:xfrm>
            <a:off x="4645796" y="3924802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7"/>
          <p:cNvSpPr/>
          <p:nvPr/>
        </p:nvSpPr>
        <p:spPr>
          <a:xfrm>
            <a:off x="4023196" y="34022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7"/>
          <p:cNvSpPr/>
          <p:nvPr/>
        </p:nvSpPr>
        <p:spPr>
          <a:xfrm>
            <a:off x="4366146" y="302302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7"/>
          <p:cNvSpPr/>
          <p:nvPr/>
        </p:nvSpPr>
        <p:spPr>
          <a:xfrm>
            <a:off x="4443759" y="4050052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4246746" y="40057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7"/>
          <p:cNvSpPr/>
          <p:nvPr/>
        </p:nvSpPr>
        <p:spPr>
          <a:xfrm>
            <a:off x="4170546" y="29389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7"/>
          <p:cNvSpPr/>
          <p:nvPr/>
        </p:nvSpPr>
        <p:spPr>
          <a:xfrm>
            <a:off x="7133096" y="34022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7"/>
          <p:cNvSpPr/>
          <p:nvPr/>
        </p:nvSpPr>
        <p:spPr>
          <a:xfrm rot="-1155018">
            <a:off x="6531825" y="3064516"/>
            <a:ext cx="2135529" cy="827111"/>
          </a:xfrm>
          <a:custGeom>
            <a:rect b="b" l="l" r="r" t="t"/>
            <a:pathLst>
              <a:path extrusionOk="0" h="33084" w="85420">
                <a:moveTo>
                  <a:pt x="0" y="33084"/>
                </a:moveTo>
                <a:cubicBezTo>
                  <a:pt x="2881" y="29760"/>
                  <a:pt x="10138" y="15025"/>
                  <a:pt x="17284" y="13141"/>
                </a:cubicBezTo>
                <a:cubicBezTo>
                  <a:pt x="24430" y="11258"/>
                  <a:pt x="35896" y="21395"/>
                  <a:pt x="42876" y="21783"/>
                </a:cubicBezTo>
                <a:cubicBezTo>
                  <a:pt x="49856" y="22171"/>
                  <a:pt x="55285" y="19069"/>
                  <a:pt x="59163" y="15468"/>
                </a:cubicBezTo>
                <a:cubicBezTo>
                  <a:pt x="63041" y="11867"/>
                  <a:pt x="61767" y="1453"/>
                  <a:pt x="66143" y="179"/>
                </a:cubicBezTo>
                <a:cubicBezTo>
                  <a:pt x="70519" y="-1095"/>
                  <a:pt x="82207" y="6549"/>
                  <a:pt x="85420" y="782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3" name="Google Shape;383;p27"/>
          <p:cNvSpPr/>
          <p:nvPr/>
        </p:nvSpPr>
        <p:spPr>
          <a:xfrm>
            <a:off x="6980696" y="35546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7"/>
          <p:cNvSpPr/>
          <p:nvPr/>
        </p:nvSpPr>
        <p:spPr>
          <a:xfrm>
            <a:off x="6904496" y="34784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7"/>
          <p:cNvSpPr/>
          <p:nvPr/>
        </p:nvSpPr>
        <p:spPr>
          <a:xfrm>
            <a:off x="7056896" y="31736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7"/>
          <p:cNvSpPr/>
          <p:nvPr/>
        </p:nvSpPr>
        <p:spPr>
          <a:xfrm>
            <a:off x="7742696" y="33260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7"/>
          <p:cNvSpPr/>
          <p:nvPr/>
        </p:nvSpPr>
        <p:spPr>
          <a:xfrm>
            <a:off x="6675896" y="37832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7"/>
          <p:cNvSpPr/>
          <p:nvPr/>
        </p:nvSpPr>
        <p:spPr>
          <a:xfrm>
            <a:off x="7818896" y="30974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7"/>
          <p:cNvSpPr/>
          <p:nvPr/>
        </p:nvSpPr>
        <p:spPr>
          <a:xfrm>
            <a:off x="7437896" y="33260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7"/>
          <p:cNvSpPr/>
          <p:nvPr/>
        </p:nvSpPr>
        <p:spPr>
          <a:xfrm>
            <a:off x="7590296" y="31736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7"/>
          <p:cNvSpPr/>
          <p:nvPr/>
        </p:nvSpPr>
        <p:spPr>
          <a:xfrm>
            <a:off x="6675896" y="35546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7"/>
          <p:cNvSpPr/>
          <p:nvPr/>
        </p:nvSpPr>
        <p:spPr>
          <a:xfrm>
            <a:off x="6599696" y="40118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7"/>
          <p:cNvSpPr/>
          <p:nvPr/>
        </p:nvSpPr>
        <p:spPr>
          <a:xfrm>
            <a:off x="7742696" y="28688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7"/>
          <p:cNvSpPr/>
          <p:nvPr/>
        </p:nvSpPr>
        <p:spPr>
          <a:xfrm>
            <a:off x="7971296" y="27926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7"/>
          <p:cNvSpPr/>
          <p:nvPr/>
        </p:nvSpPr>
        <p:spPr>
          <a:xfrm>
            <a:off x="7437896" y="34784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7"/>
          <p:cNvSpPr/>
          <p:nvPr/>
        </p:nvSpPr>
        <p:spPr>
          <a:xfrm>
            <a:off x="7590296" y="34784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7"/>
          <p:cNvSpPr/>
          <p:nvPr/>
        </p:nvSpPr>
        <p:spPr>
          <a:xfrm>
            <a:off x="7437896" y="31736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7"/>
          <p:cNvSpPr/>
          <p:nvPr/>
        </p:nvSpPr>
        <p:spPr>
          <a:xfrm>
            <a:off x="7133096" y="2868877"/>
            <a:ext cx="93000" cy="82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7"/>
          <p:cNvSpPr/>
          <p:nvPr/>
        </p:nvSpPr>
        <p:spPr>
          <a:xfrm>
            <a:off x="6904496" y="3967261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7"/>
          <p:cNvSpPr/>
          <p:nvPr/>
        </p:nvSpPr>
        <p:spPr>
          <a:xfrm>
            <a:off x="7056896" y="4119661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7"/>
          <p:cNvSpPr/>
          <p:nvPr/>
        </p:nvSpPr>
        <p:spPr>
          <a:xfrm>
            <a:off x="7047371" y="3760974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7"/>
          <p:cNvSpPr/>
          <p:nvPr/>
        </p:nvSpPr>
        <p:spPr>
          <a:xfrm>
            <a:off x="7418846" y="3783286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7"/>
          <p:cNvSpPr/>
          <p:nvPr/>
        </p:nvSpPr>
        <p:spPr>
          <a:xfrm>
            <a:off x="7171196" y="3777186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7"/>
          <p:cNvSpPr/>
          <p:nvPr/>
        </p:nvSpPr>
        <p:spPr>
          <a:xfrm>
            <a:off x="7666496" y="3738661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7"/>
          <p:cNvSpPr/>
          <p:nvPr/>
        </p:nvSpPr>
        <p:spPr>
          <a:xfrm>
            <a:off x="7865946" y="3933474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7"/>
          <p:cNvSpPr/>
          <p:nvPr/>
        </p:nvSpPr>
        <p:spPr>
          <a:xfrm>
            <a:off x="7352171" y="4065774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7"/>
          <p:cNvSpPr/>
          <p:nvPr/>
        </p:nvSpPr>
        <p:spPr>
          <a:xfrm>
            <a:off x="8037971" y="3456174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7"/>
          <p:cNvSpPr/>
          <p:nvPr/>
        </p:nvSpPr>
        <p:spPr>
          <a:xfrm>
            <a:off x="8114171" y="2998974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7"/>
          <p:cNvSpPr/>
          <p:nvPr/>
        </p:nvSpPr>
        <p:spPr>
          <a:xfrm>
            <a:off x="7885571" y="3760974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7"/>
          <p:cNvSpPr/>
          <p:nvPr/>
        </p:nvSpPr>
        <p:spPr>
          <a:xfrm>
            <a:off x="8190371" y="3227574"/>
            <a:ext cx="93000" cy="828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7"/>
          <p:cNvSpPr/>
          <p:nvPr/>
        </p:nvSpPr>
        <p:spPr>
          <a:xfrm>
            <a:off x="4217013" y="3091075"/>
            <a:ext cx="764400" cy="764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2" name="Google Shape;412;p27"/>
          <p:cNvCxnSpPr/>
          <p:nvPr/>
        </p:nvCxnSpPr>
        <p:spPr>
          <a:xfrm>
            <a:off x="1043000" y="2828925"/>
            <a:ext cx="1471500" cy="172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 Analysis (PCA)</a:t>
            </a:r>
            <a:endParaRPr/>
          </a:p>
        </p:txBody>
      </p:sp>
      <p:sp>
        <p:nvSpPr>
          <p:cNvPr id="418" name="Google Shape;418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L</a:t>
            </a:r>
            <a:r>
              <a:rPr lang="en" sz="1600"/>
              <a:t>inear combinations of features</a:t>
            </a:r>
            <a:endParaRPr sz="16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Principal components</a:t>
            </a:r>
            <a:endParaRPr sz="13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Selected PCs best describe variance in data</a:t>
            </a:r>
            <a:endParaRPr sz="16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First PC accounts for most variability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Second accounts for most remaining variability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… </a:t>
            </a:r>
            <a:endParaRPr sz="13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Transforms to new coordinate system</a:t>
            </a:r>
            <a:endParaRPr sz="16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Like redefining axes</a:t>
            </a:r>
            <a:endParaRPr sz="13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419" name="Google Shape;4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925" y="3127475"/>
            <a:ext cx="3307225" cy="16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PCA: Eigenvector Based Multivariate Analysis</a:t>
            </a:r>
            <a:endParaRPr/>
          </a:p>
        </p:txBody>
      </p:sp>
      <p:sp>
        <p:nvSpPr>
          <p:cNvPr id="425" name="Google Shape;425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Eigenvector-based multivariate analysis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1) </a:t>
            </a:r>
            <a:r>
              <a:rPr lang="en"/>
              <a:t>C</a:t>
            </a:r>
            <a:r>
              <a:rPr lang="en" sz="1400"/>
              <a:t>ovariance matrix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2) </a:t>
            </a:r>
            <a:r>
              <a:rPr lang="en"/>
              <a:t>Eigenvalue</a:t>
            </a:r>
            <a:r>
              <a:rPr lang="en" sz="1400"/>
              <a:t> decomposition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Decompose into PDP^-1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3) Sort eigenvalues by magnitude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to sort eigenvectors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Multiply</a:t>
            </a:r>
            <a:r>
              <a:rPr lang="en"/>
              <a:t> covariance matrix by sorted 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Elements -- principal components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Each orthogonal to </a:t>
            </a:r>
            <a:r>
              <a:rPr lang="en"/>
              <a:t>each other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Statistically </a:t>
            </a:r>
            <a:r>
              <a:rPr lang="en"/>
              <a:t>independent</a:t>
            </a:r>
            <a:r>
              <a:rPr lang="en"/>
              <a:t>!</a:t>
            </a:r>
            <a:endParaRPr sz="1400"/>
          </a:p>
        </p:txBody>
      </p:sp>
      <p:pic>
        <p:nvPicPr>
          <p:cNvPr id="426" name="Google Shape;4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125" y="1906850"/>
            <a:ext cx="2901050" cy="2021650"/>
          </a:xfrm>
          <a:prstGeom prst="rect">
            <a:avLst/>
          </a:prstGeom>
          <a:noFill/>
          <a:ln cap="flat" cmpd="sng" w="9525">
            <a:solidFill>
              <a:srgbClr val="C8CCD1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PCA: Eigenvector Based Multivariate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/>
              <a:t>Transforms to</a:t>
            </a:r>
            <a:r>
              <a:rPr lang="en"/>
              <a:t> most informative viewpoint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375" y="1965324"/>
            <a:ext cx="6615249" cy="26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PCA: Limitations and Variants</a:t>
            </a:r>
            <a:endParaRPr/>
          </a:p>
        </p:txBody>
      </p:sp>
      <p:sp>
        <p:nvSpPr>
          <p:cNvPr id="439" name="Google Shape;439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Works for linear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Sensitive to </a:t>
            </a:r>
            <a:r>
              <a:rPr lang="en"/>
              <a:t>sparsity</a:t>
            </a:r>
            <a:r>
              <a:rPr lang="en"/>
              <a:t>/outliers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Uses linear combinations of ALL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Loses local relationships between points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Alternatives: Kernel/Robust/Sparse PCA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Data Science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4101900" cy="9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features, derive conclusions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74" name="Google Shape;74;p14"/>
          <p:cNvCxnSpPr/>
          <p:nvPr/>
        </p:nvCxnSpPr>
        <p:spPr>
          <a:xfrm flipH="1" rot="10800000">
            <a:off x="3141150" y="2568150"/>
            <a:ext cx="1806000" cy="3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" name="Google Shape;75;p14"/>
          <p:cNvCxnSpPr/>
          <p:nvPr/>
        </p:nvCxnSpPr>
        <p:spPr>
          <a:xfrm flipH="1" rot="10800000">
            <a:off x="5483675" y="1774538"/>
            <a:ext cx="21300" cy="1219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4"/>
          <p:cNvCxnSpPr/>
          <p:nvPr/>
        </p:nvCxnSpPr>
        <p:spPr>
          <a:xfrm>
            <a:off x="5483675" y="2994338"/>
            <a:ext cx="2118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4"/>
          <p:cNvSpPr/>
          <p:nvPr/>
        </p:nvSpPr>
        <p:spPr>
          <a:xfrm>
            <a:off x="6463222" y="1886263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 flipH="1" rot="10800000">
            <a:off x="6463225" y="2300409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6581320" y="2083934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6380719" y="2162228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5923836" y="2240547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5930137" y="2377869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5889099" y="2623498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5790124" y="2377874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6157305" y="2240534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7075772" y="1719963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6463222" y="2024250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7202172" y="1846825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6721472" y="1719963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5707624" y="2623486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5625124" y="2780086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5542624" y="2701798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6879206" y="1886253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6380722" y="2454050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6955406" y="1733853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6041500" y="2318688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6292872" y="2345275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14"/>
          <p:cNvCxnSpPr/>
          <p:nvPr/>
        </p:nvCxnSpPr>
        <p:spPr>
          <a:xfrm flipH="1" rot="10800000">
            <a:off x="5507674" y="1696498"/>
            <a:ext cx="1770000" cy="1159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4"/>
          <p:cNvCxnSpPr/>
          <p:nvPr/>
        </p:nvCxnSpPr>
        <p:spPr>
          <a:xfrm flipH="1" rot="10800000">
            <a:off x="5472725" y="3534363"/>
            <a:ext cx="21300" cy="1219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4"/>
          <p:cNvCxnSpPr/>
          <p:nvPr/>
        </p:nvCxnSpPr>
        <p:spPr>
          <a:xfrm>
            <a:off x="5472725" y="4754163"/>
            <a:ext cx="2118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4"/>
          <p:cNvSpPr/>
          <p:nvPr/>
        </p:nvSpPr>
        <p:spPr>
          <a:xfrm>
            <a:off x="5637724" y="4137699"/>
            <a:ext cx="82500" cy="78300"/>
          </a:xfrm>
          <a:prstGeom prst="ellipse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5696674" y="4383311"/>
            <a:ext cx="82500" cy="78300"/>
          </a:xfrm>
          <a:prstGeom prst="ellipse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5614174" y="4539911"/>
            <a:ext cx="82500" cy="78300"/>
          </a:xfrm>
          <a:prstGeom prst="ellipse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5531674" y="4461623"/>
            <a:ext cx="82500" cy="78300"/>
          </a:xfrm>
          <a:prstGeom prst="ellipse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6490924" y="3456074"/>
            <a:ext cx="82500" cy="78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6629349" y="3650748"/>
            <a:ext cx="82500" cy="78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6569074" y="3797023"/>
            <a:ext cx="82500" cy="78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6428924" y="3685898"/>
            <a:ext cx="82500" cy="78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6973449" y="4461624"/>
            <a:ext cx="82500" cy="783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6839674" y="4383311"/>
            <a:ext cx="82500" cy="783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6757174" y="4539911"/>
            <a:ext cx="82500" cy="783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6674674" y="4461623"/>
            <a:ext cx="82500" cy="783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6236374" y="4103037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6306274" y="4230911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6223774" y="4387511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6141274" y="4309223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6083974" y="4026837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8" name="Google Shape;118;p14"/>
          <p:cNvGraphicFramePr/>
          <p:nvPr/>
        </p:nvGraphicFramePr>
        <p:xfrm>
          <a:off x="774875" y="2227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{822A41B7-E973-46F6-8116-EF788C5049BE}</a:tableStyleId>
              </a:tblPr>
              <a:tblGrid>
                <a:gridCol w="536875"/>
                <a:gridCol w="536875"/>
                <a:gridCol w="536875"/>
                <a:gridCol w="53687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A67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Feature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CCA67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BD87">
                        <a:alpha val="263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Feature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BD87">
                        <a:alpha val="263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Feature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BD87">
                        <a:alpha val="26360"/>
                      </a:srgbClr>
                    </a:solidFill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Expt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BD87">
                        <a:alpha val="263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2342.23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674.56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11234.5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Expt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BD87">
                        <a:alpha val="263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1234.13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3423.5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256.23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Expt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BD87">
                        <a:alpha val="263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123.53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954.3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2345.5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Expt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BD87">
                        <a:alpha val="263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43345.3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847.34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763.432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Expt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BD87">
                        <a:alpha val="263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34598.5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845.5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4365.4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Expt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BD87">
                        <a:alpha val="263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8564.3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743.2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9765.3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Expt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BD87">
                        <a:alpha val="263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54634.3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1345.3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98623.4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BD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19" name="Google Shape;119;p14"/>
          <p:cNvCxnSpPr/>
          <p:nvPr/>
        </p:nvCxnSpPr>
        <p:spPr>
          <a:xfrm>
            <a:off x="3152975" y="3821175"/>
            <a:ext cx="1806000" cy="3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14"/>
          <p:cNvSpPr txBox="1"/>
          <p:nvPr/>
        </p:nvSpPr>
        <p:spPr>
          <a:xfrm rot="-637179">
            <a:off x="3281046" y="2384228"/>
            <a:ext cx="1133006" cy="2417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Regression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 rot="611281">
            <a:off x="3372592" y="3608522"/>
            <a:ext cx="1421310" cy="2413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Classification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Manifold Learning</a:t>
            </a:r>
            <a:endParaRPr/>
          </a:p>
        </p:txBody>
      </p:sp>
      <p:sp>
        <p:nvSpPr>
          <p:cNvPr id="445" name="Google Shape;445;p32"/>
          <p:cNvSpPr txBox="1"/>
          <p:nvPr>
            <p:ph idx="1" type="body"/>
          </p:nvPr>
        </p:nvSpPr>
        <p:spPr>
          <a:xfrm>
            <a:off x="311700" y="1266325"/>
            <a:ext cx="4094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Motivation: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Just removing 1 axis loses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Preserve local relationships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Goal: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Extract low-d manifold </a:t>
            </a:r>
            <a:r>
              <a:rPr lang="en"/>
              <a:t>describing</a:t>
            </a:r>
            <a:r>
              <a:rPr lang="en"/>
              <a:t> high-d data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/>
              <a:t>Uses distance, not variance</a:t>
            </a:r>
            <a:endParaRPr/>
          </a:p>
        </p:txBody>
      </p:sp>
      <p:pic>
        <p:nvPicPr>
          <p:cNvPr id="446" name="Google Shape;4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875" y="1219453"/>
            <a:ext cx="4094101" cy="3312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Manifold Learning</a:t>
            </a:r>
            <a:endParaRPr/>
          </a:p>
        </p:txBody>
      </p:sp>
      <p:sp>
        <p:nvSpPr>
          <p:cNvPr id="452" name="Google Shape;452;p33"/>
          <p:cNvSpPr txBox="1"/>
          <p:nvPr>
            <p:ph idx="1" type="body"/>
          </p:nvPr>
        </p:nvSpPr>
        <p:spPr>
          <a:xfrm>
            <a:off x="311700" y="1037725"/>
            <a:ext cx="4738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Preserves local data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Stronger intuition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Ability to see clusters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Nonlinear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33"/>
          <p:cNvPicPr preferRelativeResize="0"/>
          <p:nvPr/>
        </p:nvPicPr>
        <p:blipFill rotWithShape="1">
          <a:blip r:embed="rId3">
            <a:alphaModFix/>
          </a:blip>
          <a:srcRect b="15830" l="13188" r="7697" t="-7498"/>
          <a:stretch/>
        </p:blipFill>
        <p:spPr>
          <a:xfrm>
            <a:off x="3726075" y="1505150"/>
            <a:ext cx="5106225" cy="315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459" name="Google Shape;459;p34"/>
          <p:cNvSpPr txBox="1"/>
          <p:nvPr>
            <p:ph idx="1" type="body"/>
          </p:nvPr>
        </p:nvSpPr>
        <p:spPr>
          <a:xfrm>
            <a:off x="311700" y="1266325"/>
            <a:ext cx="4530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Examples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t-SNE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Isomap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Local Linear Embedding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Spectral Embedding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Local Tangent Space Alignment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Cannot return to high dimensional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Computationally expensive</a:t>
            </a:r>
            <a:endParaRPr/>
          </a:p>
        </p:txBody>
      </p:sp>
      <p:pic>
        <p:nvPicPr>
          <p:cNvPr id="460" name="Google Shape;4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225" y="3095800"/>
            <a:ext cx="2888198" cy="15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vs t-SNE</a:t>
            </a:r>
            <a:endParaRPr/>
          </a:p>
        </p:txBody>
      </p:sp>
      <p:sp>
        <p:nvSpPr>
          <p:cNvPr id="466" name="Google Shape;466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Which shows clearer clusters?</a:t>
            </a:r>
            <a:endParaRPr/>
          </a:p>
        </p:txBody>
      </p:sp>
      <p:pic>
        <p:nvPicPr>
          <p:cNvPr id="467" name="Google Shape;4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428" y="1794175"/>
            <a:ext cx="3919650" cy="29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053" y="1921625"/>
            <a:ext cx="3927519" cy="29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74" name="Google Shape;474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dimensions increases complexity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Time, accuracy, visualization, loss of statistical significance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Curse of dimensionality!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Hughes Phenomenon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Two approaches to dimensionality reduction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Feature selection - Statistics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Feature extraction - PCA/t-SNE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Which methods to choose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Linearity vs Nonlinearity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Global vs local structure preservation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Importance of visualization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Questions?</a:t>
            </a:r>
            <a:endParaRPr sz="6000"/>
          </a:p>
        </p:txBody>
      </p:sp>
      <p:sp>
        <p:nvSpPr>
          <p:cNvPr id="480" name="Google Shape;480;p37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</a:t>
            </a:r>
            <a:r>
              <a:rPr lang="en"/>
              <a:t> D</a:t>
            </a:r>
            <a:r>
              <a:rPr lang="en"/>
              <a:t>imensions</a:t>
            </a:r>
            <a:endParaRPr/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Potentially 100s-1000’s of features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What happens when you perform operations?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Try to make conclusions?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4750" y="279025"/>
            <a:ext cx="2276825" cy="4497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5"/>
          <p:cNvCxnSpPr/>
          <p:nvPr/>
        </p:nvCxnSpPr>
        <p:spPr>
          <a:xfrm>
            <a:off x="558425" y="3445725"/>
            <a:ext cx="11319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/>
          <p:nvPr/>
        </p:nvSpPr>
        <p:spPr>
          <a:xfrm>
            <a:off x="2356375" y="2901250"/>
            <a:ext cx="1017300" cy="90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4140150" y="2815300"/>
            <a:ext cx="1174800" cy="1074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672875" y="4270725"/>
            <a:ext cx="1017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=123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5"/>
          <p:cNvSpPr txBox="1"/>
          <p:nvPr/>
        </p:nvSpPr>
        <p:spPr>
          <a:xfrm>
            <a:off x="2287200" y="4299350"/>
            <a:ext cx="11319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15129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5"/>
          <p:cNvSpPr txBox="1"/>
          <p:nvPr/>
        </p:nvSpPr>
        <p:spPr>
          <a:xfrm>
            <a:off x="4016125" y="4299350"/>
            <a:ext cx="16614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=1,860,867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Drawbacks</a:t>
            </a:r>
            <a:endParaRPr/>
          </a:p>
        </p:txBody>
      </p:sp>
      <p:sp>
        <p:nvSpPr>
          <p:cNvPr id="140" name="Google Shape;140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Storage costs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Computational overhead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Runtime speed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Redundancy in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Loss of statistical significance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Decreased accuracy from ML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Hughes phenomenon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Overfitting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Inability to visualize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Curse of Dimensionality/Hughes Phenomenon</a:t>
            </a:r>
            <a:endParaRPr/>
          </a:p>
        </p:txBody>
      </p:sp>
      <p:sp>
        <p:nvSpPr>
          <p:cNvPr id="146" name="Google Shape;146;p17"/>
          <p:cNvSpPr txBox="1"/>
          <p:nvPr>
            <p:ph idx="1" type="body"/>
          </p:nvPr>
        </p:nvSpPr>
        <p:spPr>
          <a:xfrm>
            <a:off x="311700" y="1266325"/>
            <a:ext cx="6338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 the number of features increases, so does accuracy  </a:t>
            </a:r>
            <a:r>
              <a:rPr b="1" lang="en"/>
              <a:t>up to a specific point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Then declines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Occam’s Razor</a:t>
            </a:r>
            <a:endParaRPr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Simple is better</a:t>
            </a:r>
            <a:endParaRPr sz="1600"/>
          </a:p>
        </p:txBody>
      </p:sp>
      <p:pic>
        <p:nvPicPr>
          <p:cNvPr id="147" name="Google Shape;1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700" y="1997275"/>
            <a:ext cx="3921725" cy="26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Curse of Dimensionality/Overfitting/underfitting</a:t>
            </a:r>
            <a:endParaRPr/>
          </a:p>
        </p:txBody>
      </p:sp>
      <p:sp>
        <p:nvSpPr>
          <p:cNvPr id="153" name="Google Shape;153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Too few features → underfit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Too many features → overfit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Regularization? → only for some algorithms (ex. not KNNS)</a:t>
            </a:r>
            <a:endParaRPr/>
          </a:p>
        </p:txBody>
      </p:sp>
      <p:cxnSp>
        <p:nvCxnSpPr>
          <p:cNvPr id="154" name="Google Shape;154;p18"/>
          <p:cNvCxnSpPr/>
          <p:nvPr/>
        </p:nvCxnSpPr>
        <p:spPr>
          <a:xfrm flipH="1" rot="10800000">
            <a:off x="3481850" y="3288938"/>
            <a:ext cx="21300" cy="1219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8"/>
          <p:cNvCxnSpPr/>
          <p:nvPr/>
        </p:nvCxnSpPr>
        <p:spPr>
          <a:xfrm>
            <a:off x="3481850" y="4508738"/>
            <a:ext cx="2118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18"/>
          <p:cNvSpPr/>
          <p:nvPr/>
        </p:nvSpPr>
        <p:spPr>
          <a:xfrm rot="-690796">
            <a:off x="3407151" y="3421166"/>
            <a:ext cx="1946589" cy="741666"/>
          </a:xfrm>
          <a:custGeom>
            <a:rect b="b" l="l" r="r" t="t"/>
            <a:pathLst>
              <a:path extrusionOk="0" h="22633" w="70100">
                <a:moveTo>
                  <a:pt x="0" y="21630"/>
                </a:moveTo>
                <a:cubicBezTo>
                  <a:pt x="1805" y="21678"/>
                  <a:pt x="7267" y="23577"/>
                  <a:pt x="10829" y="21915"/>
                </a:cubicBezTo>
                <a:cubicBezTo>
                  <a:pt x="14391" y="20253"/>
                  <a:pt x="17050" y="13177"/>
                  <a:pt x="21372" y="11657"/>
                </a:cubicBezTo>
                <a:cubicBezTo>
                  <a:pt x="25694" y="10137"/>
                  <a:pt x="32533" y="14553"/>
                  <a:pt x="36760" y="12796"/>
                </a:cubicBezTo>
                <a:cubicBezTo>
                  <a:pt x="40987" y="11039"/>
                  <a:pt x="43362" y="3108"/>
                  <a:pt x="46734" y="1113"/>
                </a:cubicBezTo>
                <a:cubicBezTo>
                  <a:pt x="50106" y="-882"/>
                  <a:pt x="53668" y="401"/>
                  <a:pt x="56992" y="828"/>
                </a:cubicBezTo>
                <a:cubicBezTo>
                  <a:pt x="60317" y="1256"/>
                  <a:pt x="64496" y="3061"/>
                  <a:pt x="66681" y="3678"/>
                </a:cubicBezTo>
                <a:cubicBezTo>
                  <a:pt x="68866" y="4296"/>
                  <a:pt x="69530" y="4391"/>
                  <a:pt x="70100" y="4533"/>
                </a:cubicBezTo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7" name="Google Shape;157;p18"/>
          <p:cNvSpPr/>
          <p:nvPr/>
        </p:nvSpPr>
        <p:spPr>
          <a:xfrm>
            <a:off x="4461397" y="3400663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 flipH="1" rot="10800000">
            <a:off x="4461400" y="3814809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4579495" y="3598334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4378894" y="3676628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3922011" y="3754947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3928312" y="3892269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3887274" y="4137898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3788299" y="3892274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4155480" y="3754934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5073947" y="3234363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4461397" y="3538650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5200347" y="3361225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4719647" y="3234363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3705799" y="4137886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3623299" y="4294486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3540799" y="4216198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4877381" y="3400653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4378897" y="3968450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4953581" y="3248253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4039675" y="3833088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4291047" y="3859675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18"/>
          <p:cNvCxnSpPr/>
          <p:nvPr/>
        </p:nvCxnSpPr>
        <p:spPr>
          <a:xfrm flipH="1" rot="10800000">
            <a:off x="742900" y="3288238"/>
            <a:ext cx="21300" cy="1219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18"/>
          <p:cNvCxnSpPr/>
          <p:nvPr/>
        </p:nvCxnSpPr>
        <p:spPr>
          <a:xfrm>
            <a:off x="742900" y="4508038"/>
            <a:ext cx="2118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18"/>
          <p:cNvSpPr/>
          <p:nvPr/>
        </p:nvSpPr>
        <p:spPr>
          <a:xfrm>
            <a:off x="1722447" y="3399963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 flipH="1" rot="10800000">
            <a:off x="1722450" y="3814109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1840545" y="3597634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1639944" y="3675928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1183061" y="3754247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1189362" y="3891569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1148324" y="4137198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1049349" y="3891574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1416530" y="3754234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2334997" y="3233663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1722447" y="3537950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2461397" y="3360525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1980697" y="3233663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966849" y="4137186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884349" y="4293786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801849" y="4215498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2138431" y="3399953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1639947" y="3967750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2214631" y="3247553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>
            <a:off x="1300725" y="3832388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/>
          <p:nvPr/>
        </p:nvSpPr>
        <p:spPr>
          <a:xfrm>
            <a:off x="1552097" y="3858975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" name="Google Shape;201;p18"/>
          <p:cNvCxnSpPr/>
          <p:nvPr/>
        </p:nvCxnSpPr>
        <p:spPr>
          <a:xfrm flipH="1" rot="10800000">
            <a:off x="766899" y="3210198"/>
            <a:ext cx="1770000" cy="1159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18"/>
          <p:cNvCxnSpPr/>
          <p:nvPr/>
        </p:nvCxnSpPr>
        <p:spPr>
          <a:xfrm flipH="1" rot="10800000">
            <a:off x="6217000" y="3315500"/>
            <a:ext cx="21300" cy="1219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18"/>
          <p:cNvCxnSpPr/>
          <p:nvPr/>
        </p:nvCxnSpPr>
        <p:spPr>
          <a:xfrm>
            <a:off x="6217000" y="4535300"/>
            <a:ext cx="2118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18"/>
          <p:cNvSpPr/>
          <p:nvPr/>
        </p:nvSpPr>
        <p:spPr>
          <a:xfrm>
            <a:off x="7196547" y="3427225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 flipH="1" rot="10800000">
            <a:off x="7196550" y="3841371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8"/>
          <p:cNvSpPr/>
          <p:nvPr/>
        </p:nvSpPr>
        <p:spPr>
          <a:xfrm>
            <a:off x="7314645" y="3624896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"/>
          <p:cNvSpPr/>
          <p:nvPr/>
        </p:nvSpPr>
        <p:spPr>
          <a:xfrm>
            <a:off x="7114044" y="3703190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"/>
          <p:cNvSpPr/>
          <p:nvPr/>
        </p:nvSpPr>
        <p:spPr>
          <a:xfrm>
            <a:off x="6657161" y="3781510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8"/>
          <p:cNvSpPr/>
          <p:nvPr/>
        </p:nvSpPr>
        <p:spPr>
          <a:xfrm>
            <a:off x="6663462" y="3918832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8"/>
          <p:cNvSpPr/>
          <p:nvPr/>
        </p:nvSpPr>
        <p:spPr>
          <a:xfrm>
            <a:off x="6622424" y="4164461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8"/>
          <p:cNvSpPr/>
          <p:nvPr/>
        </p:nvSpPr>
        <p:spPr>
          <a:xfrm>
            <a:off x="6523449" y="3918837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8"/>
          <p:cNvSpPr/>
          <p:nvPr/>
        </p:nvSpPr>
        <p:spPr>
          <a:xfrm>
            <a:off x="6890630" y="3781496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8"/>
          <p:cNvSpPr/>
          <p:nvPr/>
        </p:nvSpPr>
        <p:spPr>
          <a:xfrm>
            <a:off x="7809097" y="3260925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"/>
          <p:cNvSpPr/>
          <p:nvPr/>
        </p:nvSpPr>
        <p:spPr>
          <a:xfrm>
            <a:off x="7196547" y="3565213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8"/>
          <p:cNvSpPr/>
          <p:nvPr/>
        </p:nvSpPr>
        <p:spPr>
          <a:xfrm>
            <a:off x="7935497" y="3387788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"/>
          <p:cNvSpPr/>
          <p:nvPr/>
        </p:nvSpPr>
        <p:spPr>
          <a:xfrm>
            <a:off x="7454797" y="3260925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8"/>
          <p:cNvSpPr/>
          <p:nvPr/>
        </p:nvSpPr>
        <p:spPr>
          <a:xfrm>
            <a:off x="6440949" y="4164448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8"/>
          <p:cNvSpPr/>
          <p:nvPr/>
        </p:nvSpPr>
        <p:spPr>
          <a:xfrm>
            <a:off x="6358449" y="4321048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8"/>
          <p:cNvSpPr/>
          <p:nvPr/>
        </p:nvSpPr>
        <p:spPr>
          <a:xfrm>
            <a:off x="6275949" y="4242761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8"/>
          <p:cNvSpPr/>
          <p:nvPr/>
        </p:nvSpPr>
        <p:spPr>
          <a:xfrm>
            <a:off x="7612531" y="3427215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"/>
          <p:cNvSpPr/>
          <p:nvPr/>
        </p:nvSpPr>
        <p:spPr>
          <a:xfrm>
            <a:off x="7114047" y="3995013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8"/>
          <p:cNvSpPr/>
          <p:nvPr/>
        </p:nvSpPr>
        <p:spPr>
          <a:xfrm>
            <a:off x="7688731" y="3274815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8"/>
          <p:cNvSpPr/>
          <p:nvPr/>
        </p:nvSpPr>
        <p:spPr>
          <a:xfrm>
            <a:off x="6774825" y="3859650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/>
          <p:nvPr/>
        </p:nvSpPr>
        <p:spPr>
          <a:xfrm>
            <a:off x="7026197" y="3886238"/>
            <a:ext cx="82500" cy="78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8"/>
          <p:cNvSpPr/>
          <p:nvPr/>
        </p:nvSpPr>
        <p:spPr>
          <a:xfrm>
            <a:off x="6243600" y="3303341"/>
            <a:ext cx="1724000" cy="1138250"/>
          </a:xfrm>
          <a:custGeom>
            <a:rect b="b" l="l" r="r" t="t"/>
            <a:pathLst>
              <a:path extrusionOk="0" h="45530" w="68960">
                <a:moveTo>
                  <a:pt x="0" y="45530"/>
                </a:moveTo>
                <a:cubicBezTo>
                  <a:pt x="570" y="44485"/>
                  <a:pt x="2232" y="39594"/>
                  <a:pt x="3419" y="39261"/>
                </a:cubicBezTo>
                <a:cubicBezTo>
                  <a:pt x="4606" y="38929"/>
                  <a:pt x="5937" y="44152"/>
                  <a:pt x="7124" y="43535"/>
                </a:cubicBezTo>
                <a:cubicBezTo>
                  <a:pt x="8311" y="42918"/>
                  <a:pt x="9546" y="38407"/>
                  <a:pt x="10543" y="35557"/>
                </a:cubicBezTo>
                <a:cubicBezTo>
                  <a:pt x="11540" y="32708"/>
                  <a:pt x="12063" y="26106"/>
                  <a:pt x="13108" y="26438"/>
                </a:cubicBezTo>
                <a:cubicBezTo>
                  <a:pt x="14153" y="26770"/>
                  <a:pt x="15957" y="38643"/>
                  <a:pt x="16812" y="37551"/>
                </a:cubicBezTo>
                <a:cubicBezTo>
                  <a:pt x="17667" y="36459"/>
                  <a:pt x="17810" y="21689"/>
                  <a:pt x="18237" y="19884"/>
                </a:cubicBezTo>
                <a:cubicBezTo>
                  <a:pt x="18665" y="18079"/>
                  <a:pt x="18475" y="26106"/>
                  <a:pt x="19377" y="26723"/>
                </a:cubicBezTo>
                <a:cubicBezTo>
                  <a:pt x="20279" y="27340"/>
                  <a:pt x="22226" y="24585"/>
                  <a:pt x="23651" y="23588"/>
                </a:cubicBezTo>
                <a:cubicBezTo>
                  <a:pt x="25076" y="22591"/>
                  <a:pt x="26359" y="20644"/>
                  <a:pt x="27926" y="20739"/>
                </a:cubicBezTo>
                <a:cubicBezTo>
                  <a:pt x="29493" y="20834"/>
                  <a:pt x="31345" y="22543"/>
                  <a:pt x="33055" y="24158"/>
                </a:cubicBezTo>
                <a:cubicBezTo>
                  <a:pt x="34765" y="25773"/>
                  <a:pt x="37519" y="31424"/>
                  <a:pt x="38184" y="30427"/>
                </a:cubicBezTo>
                <a:cubicBezTo>
                  <a:pt x="38849" y="29430"/>
                  <a:pt x="36759" y="19504"/>
                  <a:pt x="37044" y="18174"/>
                </a:cubicBezTo>
                <a:cubicBezTo>
                  <a:pt x="37329" y="16844"/>
                  <a:pt x="39372" y="23398"/>
                  <a:pt x="39894" y="22448"/>
                </a:cubicBezTo>
                <a:cubicBezTo>
                  <a:pt x="40417" y="21498"/>
                  <a:pt x="40037" y="15325"/>
                  <a:pt x="40179" y="12475"/>
                </a:cubicBezTo>
                <a:cubicBezTo>
                  <a:pt x="40322" y="9626"/>
                  <a:pt x="39847" y="4829"/>
                  <a:pt x="40749" y="5351"/>
                </a:cubicBezTo>
                <a:cubicBezTo>
                  <a:pt x="41651" y="5873"/>
                  <a:pt x="43931" y="16464"/>
                  <a:pt x="45593" y="15609"/>
                </a:cubicBezTo>
                <a:cubicBezTo>
                  <a:pt x="47255" y="14754"/>
                  <a:pt x="48870" y="1694"/>
                  <a:pt x="50722" y="222"/>
                </a:cubicBezTo>
                <a:cubicBezTo>
                  <a:pt x="52574" y="-1250"/>
                  <a:pt x="55234" y="6634"/>
                  <a:pt x="56706" y="6776"/>
                </a:cubicBezTo>
                <a:cubicBezTo>
                  <a:pt x="58178" y="6919"/>
                  <a:pt x="58274" y="2027"/>
                  <a:pt x="59556" y="1077"/>
                </a:cubicBezTo>
                <a:cubicBezTo>
                  <a:pt x="60838" y="127"/>
                  <a:pt x="62833" y="555"/>
                  <a:pt x="64400" y="1077"/>
                </a:cubicBezTo>
                <a:cubicBezTo>
                  <a:pt x="65967" y="1599"/>
                  <a:pt x="68200" y="3689"/>
                  <a:pt x="68960" y="4211"/>
                </a:cubicBezTo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Dimensionality</a:t>
            </a:r>
            <a:r>
              <a:rPr lang="en"/>
              <a:t> R</a:t>
            </a:r>
            <a:r>
              <a:rPr lang="en"/>
              <a:t>eduction</a:t>
            </a:r>
            <a:endParaRPr/>
          </a:p>
        </p:txBody>
      </p:sp>
      <p:sp>
        <p:nvSpPr>
          <p:cNvPr id="231" name="Google Shape;231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Feature selection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Only keep most informative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existing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Feature extraction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Find </a:t>
            </a:r>
            <a:r>
              <a:rPr lang="en"/>
              <a:t>combinations</a:t>
            </a:r>
            <a:r>
              <a:rPr lang="en"/>
              <a:t> to create new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Create new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Dimensionality</a:t>
            </a:r>
            <a:r>
              <a:rPr lang="en"/>
              <a:t> R</a:t>
            </a:r>
            <a:r>
              <a:rPr lang="en"/>
              <a:t>eduction</a:t>
            </a:r>
            <a:endParaRPr/>
          </a:p>
        </p:txBody>
      </p:sp>
      <p:sp>
        <p:nvSpPr>
          <p:cNvPr id="237" name="Google Shape;237;p20"/>
          <p:cNvSpPr txBox="1"/>
          <p:nvPr>
            <p:ph idx="1" type="body"/>
          </p:nvPr>
        </p:nvSpPr>
        <p:spPr>
          <a:xfrm>
            <a:off x="1380750" y="1460175"/>
            <a:ext cx="21810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5358825" y="1460075"/>
            <a:ext cx="25371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239" name="Google Shape;239;p20"/>
          <p:cNvSpPr txBox="1"/>
          <p:nvPr>
            <p:ph idx="1" type="body"/>
          </p:nvPr>
        </p:nvSpPr>
        <p:spPr>
          <a:xfrm>
            <a:off x="936025" y="2261325"/>
            <a:ext cx="33744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K</a:t>
            </a:r>
            <a:r>
              <a:rPr lang="en" sz="1400"/>
              <a:t>eep most informative features</a:t>
            </a:r>
            <a:endParaRPr sz="1400"/>
          </a:p>
        </p:txBody>
      </p:sp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4912250" y="2261325"/>
            <a:ext cx="40281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</a:t>
            </a:r>
            <a:r>
              <a:rPr lang="en" sz="1400"/>
              <a:t>reate new features using combinations</a:t>
            </a:r>
            <a:endParaRPr sz="1400"/>
          </a:p>
        </p:txBody>
      </p:sp>
      <p:graphicFrame>
        <p:nvGraphicFramePr>
          <p:cNvPr id="241" name="Google Shape;241;p20"/>
          <p:cNvGraphicFramePr/>
          <p:nvPr/>
        </p:nvGraphicFramePr>
        <p:xfrm>
          <a:off x="744038" y="327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{822A41B7-E973-46F6-8116-EF788C5049BE}</a:tableStyleId>
              </a:tblPr>
              <a:tblGrid>
                <a:gridCol w="318350"/>
                <a:gridCol w="318350"/>
                <a:gridCol w="318350"/>
                <a:gridCol w="318350"/>
                <a:gridCol w="318350"/>
                <a:gridCol w="318350"/>
                <a:gridCol w="318350"/>
                <a:gridCol w="318350"/>
                <a:gridCol w="318350"/>
                <a:gridCol w="318350"/>
                <a:gridCol w="382850"/>
              </a:tblGrid>
              <a:tr h="2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2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2" name="Google Shape;242;p20"/>
          <p:cNvGraphicFramePr/>
          <p:nvPr/>
        </p:nvGraphicFramePr>
        <p:xfrm>
          <a:off x="5296638" y="334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{822A41B7-E973-46F6-8116-EF788C5049BE}</a:tableStyleId>
              </a:tblPr>
              <a:tblGrid>
                <a:gridCol w="382850"/>
              </a:tblGrid>
              <a:tr h="2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2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2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2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3" name="Google Shape;243;p20"/>
          <p:cNvGraphicFramePr/>
          <p:nvPr/>
        </p:nvGraphicFramePr>
        <p:xfrm>
          <a:off x="7047013" y="334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{822A41B7-E973-46F6-8116-EF788C5049BE}</a:tableStyleId>
              </a:tblPr>
              <a:tblGrid>
                <a:gridCol w="382850"/>
              </a:tblGrid>
              <a:tr h="2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2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2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2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4" name="Google Shape;244;p20"/>
          <p:cNvGraphicFramePr/>
          <p:nvPr/>
        </p:nvGraphicFramePr>
        <p:xfrm>
          <a:off x="6109138" y="334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{822A41B7-E973-46F6-8116-EF788C5049BE}</a:tableStyleId>
              </a:tblPr>
              <a:tblGrid>
                <a:gridCol w="382850"/>
              </a:tblGrid>
              <a:tr h="2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2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2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2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5" name="Google Shape;245;p20"/>
          <p:cNvGraphicFramePr/>
          <p:nvPr/>
        </p:nvGraphicFramePr>
        <p:xfrm>
          <a:off x="7944613" y="334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{822A41B7-E973-46F6-8116-EF788C5049BE}</a:tableStyleId>
              </a:tblPr>
              <a:tblGrid>
                <a:gridCol w="382850"/>
              </a:tblGrid>
              <a:tr h="2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2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2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2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246" name="Google Shape;246;p20"/>
          <p:cNvSpPr txBox="1"/>
          <p:nvPr/>
        </p:nvSpPr>
        <p:spPr>
          <a:xfrm>
            <a:off x="4912250" y="3531525"/>
            <a:ext cx="31398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a1           + a2          + a3                = 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20"/>
          <p:cNvSpPr/>
          <p:nvPr/>
        </p:nvSpPr>
        <p:spPr>
          <a:xfrm>
            <a:off x="2335800" y="1960250"/>
            <a:ext cx="78900" cy="343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0"/>
          <p:cNvSpPr/>
          <p:nvPr/>
        </p:nvSpPr>
        <p:spPr>
          <a:xfrm>
            <a:off x="6492000" y="1960250"/>
            <a:ext cx="78900" cy="343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0"/>
          <p:cNvSpPr/>
          <p:nvPr/>
        </p:nvSpPr>
        <p:spPr>
          <a:xfrm>
            <a:off x="2333100" y="2705325"/>
            <a:ext cx="78900" cy="343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0"/>
          <p:cNvSpPr/>
          <p:nvPr/>
        </p:nvSpPr>
        <p:spPr>
          <a:xfrm>
            <a:off x="6492000" y="2745888"/>
            <a:ext cx="78900" cy="343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0"/>
          <p:cNvSpPr/>
          <p:nvPr/>
        </p:nvSpPr>
        <p:spPr>
          <a:xfrm rot="5400000">
            <a:off x="1474650" y="3029463"/>
            <a:ext cx="99000" cy="286800"/>
          </a:xfrm>
          <a:prstGeom prst="leftBrace">
            <a:avLst>
              <a:gd fmla="val 24352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"/>
          <p:cNvSpPr/>
          <p:nvPr/>
        </p:nvSpPr>
        <p:spPr>
          <a:xfrm rot="5400000">
            <a:off x="837950" y="3029463"/>
            <a:ext cx="99000" cy="286800"/>
          </a:xfrm>
          <a:prstGeom prst="leftBrace">
            <a:avLst>
              <a:gd fmla="val 24352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0"/>
          <p:cNvSpPr/>
          <p:nvPr/>
        </p:nvSpPr>
        <p:spPr>
          <a:xfrm rot="5400000">
            <a:off x="2592050" y="2915163"/>
            <a:ext cx="99000" cy="515400"/>
          </a:xfrm>
          <a:prstGeom prst="leftBrace">
            <a:avLst>
              <a:gd fmla="val 24352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0"/>
          <p:cNvSpPr/>
          <p:nvPr/>
        </p:nvSpPr>
        <p:spPr>
          <a:xfrm rot="5400000">
            <a:off x="4051125" y="2999763"/>
            <a:ext cx="99000" cy="346200"/>
          </a:xfrm>
          <a:prstGeom prst="leftBrace">
            <a:avLst>
              <a:gd fmla="val 24352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Selection: Intuitive</a:t>
            </a:r>
            <a:endParaRPr/>
          </a:p>
        </p:txBody>
      </p:sp>
      <p:sp>
        <p:nvSpPr>
          <p:cNvPr id="260" name="Google Shape;260;p21"/>
          <p:cNvSpPr txBox="1"/>
          <p:nvPr>
            <p:ph idx="1" type="body"/>
          </p:nvPr>
        </p:nvSpPr>
        <p:spPr>
          <a:xfrm>
            <a:off x="311700" y="1266325"/>
            <a:ext cx="3814500" cy="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Forward feature selection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Backward feature elimination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21"/>
          <p:cNvPicPr preferRelativeResize="0"/>
          <p:nvPr/>
        </p:nvPicPr>
        <p:blipFill rotWithShape="1">
          <a:blip r:embed="rId3">
            <a:alphaModFix/>
          </a:blip>
          <a:srcRect b="17858" l="0" r="0" t="21809"/>
          <a:stretch/>
        </p:blipFill>
        <p:spPr>
          <a:xfrm>
            <a:off x="677000" y="2647375"/>
            <a:ext cx="4779975" cy="1441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2" name="Google Shape;262;p21"/>
          <p:cNvGraphicFramePr/>
          <p:nvPr/>
        </p:nvGraphicFramePr>
        <p:xfrm>
          <a:off x="6629525" y="16096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{822A41B7-E973-46F6-8116-EF788C5049BE}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63" name="Google Shape;263;p21"/>
          <p:cNvGraphicFramePr/>
          <p:nvPr/>
        </p:nvGraphicFramePr>
        <p:xfrm>
          <a:off x="6629525" y="20756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{822A41B7-E973-46F6-8116-EF788C5049BE}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64" name="Google Shape;264;p21"/>
          <p:cNvGraphicFramePr/>
          <p:nvPr/>
        </p:nvGraphicFramePr>
        <p:xfrm>
          <a:off x="6629525" y="25416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{822A41B7-E973-46F6-8116-EF788C5049BE}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65" name="Google Shape;265;p21"/>
          <p:cNvGraphicFramePr/>
          <p:nvPr/>
        </p:nvGraphicFramePr>
        <p:xfrm>
          <a:off x="6629525" y="30348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{822A41B7-E973-46F6-8116-EF788C5049BE}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66" name="Google Shape;266;p21"/>
          <p:cNvGraphicFramePr/>
          <p:nvPr/>
        </p:nvGraphicFramePr>
        <p:xfrm>
          <a:off x="6629525" y="35440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{822A41B7-E973-46F6-8116-EF788C5049BE}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67" name="Google Shape;267;p21"/>
          <p:cNvGraphicFramePr/>
          <p:nvPr/>
        </p:nvGraphicFramePr>
        <p:xfrm>
          <a:off x="6629525" y="40452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{822A41B7-E973-46F6-8116-EF788C5049BE}</a:tableStyleId>
              </a:tblPr>
              <a:tblGrid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  <a:gridCol w="1276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8" name="Google Shape;268;p21"/>
          <p:cNvSpPr/>
          <p:nvPr/>
        </p:nvSpPr>
        <p:spPr>
          <a:xfrm rot="5400000">
            <a:off x="5167025" y="2771800"/>
            <a:ext cx="2294100" cy="292200"/>
          </a:xfrm>
          <a:prstGeom prst="rightArrow">
            <a:avLst>
              <a:gd fmla="val 27429" name="adj1"/>
              <a:gd fmla="val 45807" name="adj2"/>
            </a:avLst>
          </a:prstGeom>
          <a:solidFill>
            <a:srgbClr val="FCE5CD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